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roxima Nov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regular.fntdata"/><Relationship Id="rId21" Type="http://schemas.openxmlformats.org/officeDocument/2006/relationships/slide" Target="slides/slide15.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ProximaNov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8e3e78234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8e3e78234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8e3e78234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8e3e78234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8e3e78234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8e3e78234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8e3e7823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8e3e7823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6ba78f735f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6ba78f735f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6ba78f735f_0_6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6ba78f735f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8e3e7823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8e3e7823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8e3e7823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8e3e7823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hyperlink" Target="https://github.com/abhishek-x/exoplanet-detection-using-machine-learning/blob/main/Exoplanet%20Detection.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5"/>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Exoplanet Detection</a:t>
            </a:r>
            <a:endParaRPr sz="6000"/>
          </a:p>
        </p:txBody>
      </p:sp>
      <p:sp>
        <p:nvSpPr>
          <p:cNvPr id="106" name="Google Shape;106;p25"/>
          <p:cNvSpPr txBox="1"/>
          <p:nvPr>
            <p:ph idx="1" type="subTitle"/>
          </p:nvPr>
        </p:nvSpPr>
        <p:spPr>
          <a:xfrm>
            <a:off x="554025" y="261436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 for alien worlds using </a:t>
            </a:r>
            <a:r>
              <a:rPr b="1" lang="en"/>
              <a:t>Machine Learning</a:t>
            </a:r>
            <a:endParaRPr b="1"/>
          </a:p>
        </p:txBody>
      </p:sp>
      <p:cxnSp>
        <p:nvCxnSpPr>
          <p:cNvPr id="107" name="Google Shape;107;p25"/>
          <p:cNvCxnSpPr/>
          <p:nvPr/>
        </p:nvCxnSpPr>
        <p:spPr>
          <a:xfrm>
            <a:off x="624825" y="3202700"/>
            <a:ext cx="500400" cy="0"/>
          </a:xfrm>
          <a:prstGeom prst="straightConnector1">
            <a:avLst/>
          </a:prstGeom>
          <a:noFill/>
          <a:ln cap="flat" cmpd="sng" w="19050">
            <a:solidFill>
              <a:schemeClr val="lt1"/>
            </a:solidFill>
            <a:prstDash val="solid"/>
            <a:round/>
            <a:headEnd len="med" w="med" type="none"/>
            <a:tailEnd len="med" w="med" type="none"/>
          </a:ln>
        </p:spPr>
      </p:cxnSp>
      <p:sp>
        <p:nvSpPr>
          <p:cNvPr id="108" name="Google Shape;108;p25"/>
          <p:cNvSpPr txBox="1"/>
          <p:nvPr/>
        </p:nvSpPr>
        <p:spPr>
          <a:xfrm>
            <a:off x="554025" y="4005675"/>
            <a:ext cx="3462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Proxima Nova"/>
                <a:ea typeface="Proxima Nova"/>
                <a:cs typeface="Proxima Nova"/>
                <a:sym typeface="Proxima Nova"/>
              </a:rPr>
              <a:t>Abhishek Aggarwal (102003389)</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600">
                <a:solidFill>
                  <a:schemeClr val="lt1"/>
                </a:solidFill>
                <a:latin typeface="Proxima Nova"/>
                <a:ea typeface="Proxima Nova"/>
                <a:cs typeface="Proxima Nova"/>
                <a:sym typeface="Proxima Nova"/>
              </a:rPr>
              <a:t>Arunima Singh (102183034)</a:t>
            </a:r>
            <a:endParaRPr sz="16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Logistic Regression</a:t>
            </a:r>
            <a:endParaRPr sz="3600"/>
          </a:p>
        </p:txBody>
      </p:sp>
      <p:pic>
        <p:nvPicPr>
          <p:cNvPr id="167" name="Google Shape;167;p34"/>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68" name="Google Shape;168;p34"/>
          <p:cNvPicPr preferRelativeResize="0"/>
          <p:nvPr/>
        </p:nvPicPr>
        <p:blipFill>
          <a:blip r:embed="rId4">
            <a:alphaModFix/>
          </a:blip>
          <a:stretch>
            <a:fillRect/>
          </a:stretch>
        </p:blipFill>
        <p:spPr>
          <a:xfrm>
            <a:off x="4669875" y="1152525"/>
            <a:ext cx="4162425" cy="2838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Decision Tree Algorithm</a:t>
            </a:r>
            <a:endParaRPr sz="3600"/>
          </a:p>
        </p:txBody>
      </p:sp>
      <p:pic>
        <p:nvPicPr>
          <p:cNvPr id="174" name="Google Shape;174;p35"/>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75" name="Google Shape;175;p35"/>
          <p:cNvPicPr preferRelativeResize="0"/>
          <p:nvPr/>
        </p:nvPicPr>
        <p:blipFill>
          <a:blip r:embed="rId4">
            <a:alphaModFix/>
          </a:blip>
          <a:stretch>
            <a:fillRect/>
          </a:stretch>
        </p:blipFill>
        <p:spPr>
          <a:xfrm>
            <a:off x="4669875" y="1152525"/>
            <a:ext cx="4162425" cy="2838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Bernoulli Naive Bayes</a:t>
            </a:r>
            <a:endParaRPr sz="3600"/>
          </a:p>
        </p:txBody>
      </p:sp>
      <p:pic>
        <p:nvPicPr>
          <p:cNvPr id="181" name="Google Shape;181;p36"/>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82" name="Google Shape;182;p36"/>
          <p:cNvPicPr preferRelativeResize="0"/>
          <p:nvPr/>
        </p:nvPicPr>
        <p:blipFill>
          <a:blip r:embed="rId4">
            <a:alphaModFix/>
          </a:blip>
          <a:stretch>
            <a:fillRect/>
          </a:stretch>
        </p:blipFill>
        <p:spPr>
          <a:xfrm>
            <a:off x="4669875" y="1152525"/>
            <a:ext cx="4162425" cy="283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Evaluation Results (Accuracy Score) </a:t>
            </a:r>
            <a:endParaRPr sz="3600"/>
          </a:p>
        </p:txBody>
      </p:sp>
      <p:sp>
        <p:nvSpPr>
          <p:cNvPr id="188" name="Google Shape;188;p37"/>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Support Vector Machine - </a:t>
            </a:r>
            <a:r>
              <a:rPr lang="en">
                <a:solidFill>
                  <a:schemeClr val="dk1"/>
                </a:solidFill>
                <a:highlight>
                  <a:srgbClr val="FFFFFF"/>
                </a:highlight>
              </a:rPr>
              <a:t>0.6642664266426642 i.e. 66.426%</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Random Forest Classifier - </a:t>
            </a:r>
            <a:r>
              <a:rPr lang="en">
                <a:solidFill>
                  <a:schemeClr val="dk1"/>
                </a:solidFill>
                <a:highlight>
                  <a:srgbClr val="FFFFFF"/>
                </a:highlight>
              </a:rPr>
              <a:t>0.9993999399939995 i.e. 99.939%</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K Nearest Neighbours - </a:t>
            </a:r>
            <a:r>
              <a:rPr lang="en">
                <a:solidFill>
                  <a:schemeClr val="dk1"/>
                </a:solidFill>
                <a:highlight>
                  <a:srgbClr val="FFFFFF"/>
                </a:highlight>
              </a:rPr>
              <a:t>0.981998199819982 i.e. 98.199%</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Logistic Regression - </a:t>
            </a:r>
            <a:r>
              <a:rPr lang="en">
                <a:solidFill>
                  <a:schemeClr val="dk1"/>
                </a:solidFill>
                <a:highlight>
                  <a:srgbClr val="FFFFFF"/>
                </a:highlight>
              </a:rPr>
              <a:t>0.8835883588358836 i.e. 88.358%</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Decision Tree Algorithm - </a:t>
            </a:r>
            <a:r>
              <a:rPr lang="en">
                <a:solidFill>
                  <a:schemeClr val="dk1"/>
                </a:solidFill>
                <a:highlight>
                  <a:srgbClr val="FFFFFF"/>
                </a:highlight>
              </a:rPr>
              <a:t>0.933093309330933 i.e. 93.309%</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Bernoulli Naive Bayes - </a:t>
            </a:r>
            <a:r>
              <a:rPr lang="en">
                <a:solidFill>
                  <a:schemeClr val="dk1"/>
                </a:solidFill>
                <a:highlight>
                  <a:srgbClr val="FFFFFF"/>
                </a:highlight>
              </a:rPr>
              <a:t>0.8271827182718272 i.e. 82.718%</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highlight>
                <a:srgbClr val="FFFFFF"/>
              </a:highlight>
            </a:endParaRPr>
          </a:p>
          <a:p>
            <a:pPr indent="-342900" lvl="0" marL="457200" rtl="0" algn="l">
              <a:lnSpc>
                <a:spcPct val="100000"/>
              </a:lnSpc>
              <a:spcBef>
                <a:spcPts val="0"/>
              </a:spcBef>
              <a:spcAft>
                <a:spcPts val="0"/>
              </a:spcAft>
              <a:buClr>
                <a:schemeClr val="dk1"/>
              </a:buClr>
              <a:buSzPts val="1800"/>
              <a:buChar char="●"/>
            </a:pPr>
            <a:r>
              <a:rPr lang="en">
                <a:solidFill>
                  <a:schemeClr val="dk1"/>
                </a:solidFill>
                <a:highlight>
                  <a:srgbClr val="FFFFFF"/>
                </a:highlight>
              </a:rPr>
              <a:t>So far we had achieved highest accuracy score of 0.9993999399939995 using Random Forest Classifier. Other models that achieved well were K-Nearest Neighbours and Decision tree algorithm.</a:t>
            </a:r>
            <a:endParaRPr>
              <a:solidFill>
                <a:schemeClr val="dk1"/>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8"/>
          <p:cNvSpPr txBox="1"/>
          <p:nvPr>
            <p:ph type="title"/>
          </p:nvPr>
        </p:nvSpPr>
        <p:spPr>
          <a:xfrm>
            <a:off x="490250" y="526350"/>
            <a:ext cx="79083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800"/>
              <a:t>Conclusions:</a:t>
            </a:r>
            <a:endParaRPr b="1" sz="3800"/>
          </a:p>
          <a:p>
            <a:pPr indent="-330200" lvl="0" marL="457200" rtl="0" algn="l">
              <a:lnSpc>
                <a:spcPct val="90600"/>
              </a:lnSpc>
              <a:spcBef>
                <a:spcPts val="1000"/>
              </a:spcBef>
              <a:spcAft>
                <a:spcPts val="0"/>
              </a:spcAft>
              <a:buSzPts val="1600"/>
              <a:buChar char="●"/>
            </a:pPr>
            <a:r>
              <a:rPr lang="en" sz="1900"/>
              <a:t>In this project we proposed exoplanet planet detection methods based on classical machine learning. Our method consists of extracting time series features from light curves which are then used as input to our machine learning model. </a:t>
            </a:r>
            <a:endParaRPr sz="1900"/>
          </a:p>
          <a:p>
            <a:pPr indent="-330200" lvl="0" marL="457200" rtl="0" algn="l">
              <a:lnSpc>
                <a:spcPct val="90600"/>
              </a:lnSpc>
              <a:spcBef>
                <a:spcPts val="0"/>
              </a:spcBef>
              <a:spcAft>
                <a:spcPts val="0"/>
              </a:spcAft>
              <a:buSzPts val="1600"/>
              <a:buChar char="●"/>
            </a:pPr>
            <a:r>
              <a:rPr lang="en" sz="1900"/>
              <a:t>In our attempt, the preprocessing and models we used achieved handsomely accurate results. </a:t>
            </a:r>
            <a:endParaRPr sz="1900"/>
          </a:p>
          <a:p>
            <a:pPr indent="-330200" lvl="0" marL="457200" rtl="0" algn="l">
              <a:lnSpc>
                <a:spcPct val="90600"/>
              </a:lnSpc>
              <a:spcBef>
                <a:spcPts val="0"/>
              </a:spcBef>
              <a:spcAft>
                <a:spcPts val="0"/>
              </a:spcAft>
              <a:buSzPts val="1600"/>
              <a:buChar char="●"/>
            </a:pPr>
            <a:r>
              <a:rPr lang="en" sz="1900"/>
              <a:t>Project Repo Link: </a:t>
            </a:r>
            <a:r>
              <a:rPr lang="en" sz="1900" u="sng">
                <a:solidFill>
                  <a:srgbClr val="4A86E8"/>
                </a:solidFill>
                <a:hlinkClick r:id="rId3">
                  <a:extLst>
                    <a:ext uri="{A12FA001-AC4F-418D-AE19-62706E023703}">
                      <ahyp:hlinkClr val="tx"/>
                    </a:ext>
                  </a:extLst>
                </a:hlinkClick>
              </a:rPr>
              <a:t>https://github.com/abhishek-x/exoplanet-detection-using-machine-learning/blob/main/Exoplanet%20Detection.ipynb</a:t>
            </a:r>
            <a:endParaRPr sz="1600">
              <a:solidFill>
                <a:srgbClr val="4A86E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9"/>
          <p:cNvPicPr preferRelativeResize="0"/>
          <p:nvPr/>
        </p:nvPicPr>
        <p:blipFill rotWithShape="1">
          <a:blip r:embed="rId3">
            <a:alphaModFix/>
          </a:blip>
          <a:srcRect b="0" l="20181" r="20181" t="0"/>
          <a:stretch/>
        </p:blipFill>
        <p:spPr>
          <a:xfrm>
            <a:off x="4548455" y="0"/>
            <a:ext cx="4595550" cy="5143500"/>
          </a:xfrm>
          <a:prstGeom prst="rect">
            <a:avLst/>
          </a:prstGeom>
          <a:noFill/>
          <a:ln>
            <a:noFill/>
          </a:ln>
        </p:spPr>
      </p:pic>
      <p:sp>
        <p:nvSpPr>
          <p:cNvPr id="199" name="Google Shape;199;p39"/>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Future Improvements</a:t>
            </a:r>
            <a:endParaRPr sz="3200"/>
          </a:p>
          <a:p>
            <a:pPr indent="-336550" lvl="0" marL="457200" rtl="0" algn="l">
              <a:spcBef>
                <a:spcPts val="1600"/>
              </a:spcBef>
              <a:spcAft>
                <a:spcPts val="0"/>
              </a:spcAft>
              <a:buSzPts val="1700"/>
              <a:buChar char="●"/>
            </a:pPr>
            <a:r>
              <a:rPr lang="en" sz="1700"/>
              <a:t>Implement various other resampling techniques to address class imbalance problems.</a:t>
            </a:r>
            <a:endParaRPr sz="1700"/>
          </a:p>
          <a:p>
            <a:pPr indent="-336550" lvl="0" marL="457200" rtl="0" algn="l">
              <a:spcBef>
                <a:spcPts val="0"/>
              </a:spcBef>
              <a:spcAft>
                <a:spcPts val="0"/>
              </a:spcAft>
              <a:buSzPts val="1700"/>
              <a:buChar char="●"/>
            </a:pPr>
            <a:r>
              <a:rPr lang="en" sz="1700"/>
              <a:t>Tuning </a:t>
            </a:r>
            <a:r>
              <a:rPr lang="en" sz="1700"/>
              <a:t>hyperparameters</a:t>
            </a:r>
            <a:r>
              <a:rPr lang="en" sz="1700"/>
              <a:t> of algorithms to achieve greater accuracy scores.</a:t>
            </a:r>
            <a:endParaRPr sz="1700"/>
          </a:p>
          <a:p>
            <a:pPr indent="-336550" lvl="0" marL="457200" rtl="0" algn="l">
              <a:spcBef>
                <a:spcPts val="0"/>
              </a:spcBef>
              <a:spcAft>
                <a:spcPts val="0"/>
              </a:spcAft>
              <a:buSzPts val="1700"/>
              <a:buChar char="●"/>
            </a:pPr>
            <a:r>
              <a:rPr lang="en" sz="1700"/>
              <a:t>Test the use of Neural Networks to make more accurate predictions.</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265500" y="1324950"/>
            <a:ext cx="4045200" cy="24936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3000"/>
              <a:t>This project aims to use </a:t>
            </a:r>
            <a:r>
              <a:rPr b="1" lang="en" sz="3000"/>
              <a:t>Machine Learning Techniques</a:t>
            </a:r>
            <a:r>
              <a:rPr lang="en" sz="3000"/>
              <a:t> to predict Exoplanets using </a:t>
            </a:r>
            <a:r>
              <a:rPr b="1" lang="en" sz="3000"/>
              <a:t>Transit Method</a:t>
            </a:r>
            <a:endParaRPr b="1" sz="3000"/>
          </a:p>
        </p:txBody>
      </p:sp>
      <p:sp>
        <p:nvSpPr>
          <p:cNvPr id="114" name="Google Shape;114;p26"/>
          <p:cNvSpPr txBox="1"/>
          <p:nvPr>
            <p:ph idx="2" type="body"/>
          </p:nvPr>
        </p:nvSpPr>
        <p:spPr>
          <a:xfrm>
            <a:off x="4939750" y="1585050"/>
            <a:ext cx="3837000" cy="1973400"/>
          </a:xfrm>
          <a:prstGeom prst="rect">
            <a:avLst/>
          </a:prstGeom>
        </p:spPr>
        <p:txBody>
          <a:bodyPr anchorCtr="0" anchor="ctr" bIns="91425" lIns="91425" spcFirstLastPara="1" rIns="91425" wrap="square" tIns="91425">
            <a:spAutoFit/>
          </a:bodyPr>
          <a:lstStyle/>
          <a:p>
            <a:pPr indent="0" lvl="0" marL="0" rtl="0" algn="ctr">
              <a:lnSpc>
                <a:spcPct val="150000"/>
              </a:lnSpc>
              <a:spcBef>
                <a:spcPts val="0"/>
              </a:spcBef>
              <a:spcAft>
                <a:spcPts val="0"/>
              </a:spcAft>
              <a:buNone/>
            </a:pPr>
            <a:r>
              <a:rPr b="1" lang="en" sz="3000"/>
              <a:t>Transit Method</a:t>
            </a:r>
            <a:endParaRPr b="1" sz="1600"/>
          </a:p>
          <a:p>
            <a:pPr indent="0" lvl="0" marL="0" rtl="0" algn="l">
              <a:spcBef>
                <a:spcPts val="0"/>
              </a:spcBef>
              <a:spcAft>
                <a:spcPts val="1600"/>
              </a:spcAft>
              <a:buNone/>
            </a:pPr>
            <a:r>
              <a:rPr lang="en" sz="1600"/>
              <a:t>A </a:t>
            </a:r>
            <a:r>
              <a:rPr lang="en" sz="1600"/>
              <a:t>D</a:t>
            </a:r>
            <a:r>
              <a:rPr lang="en" sz="1600"/>
              <a:t>igital-camera-like technology is used to detect and measure tiny intensity dips in a star’s brightness as the start is partially obscured by the planet.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Transit Method</a:t>
            </a:r>
            <a:endParaRPr b="1" sz="3600">
              <a:solidFill>
                <a:schemeClr val="lt1"/>
              </a:solidFill>
            </a:endParaRPr>
          </a:p>
        </p:txBody>
      </p:sp>
      <p:pic>
        <p:nvPicPr>
          <p:cNvPr id="120" name="Google Shape;120;p27"/>
          <p:cNvPicPr preferRelativeResize="0"/>
          <p:nvPr/>
        </p:nvPicPr>
        <p:blipFill>
          <a:blip r:embed="rId3">
            <a:alphaModFix/>
          </a:blip>
          <a:stretch>
            <a:fillRect/>
          </a:stretch>
        </p:blipFill>
        <p:spPr>
          <a:xfrm>
            <a:off x="910075" y="1017725"/>
            <a:ext cx="7323858" cy="412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8"/>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Acquiring</a:t>
            </a:r>
            <a:r>
              <a:rPr lang="en" sz="3600"/>
              <a:t> The Dataset</a:t>
            </a:r>
            <a:endParaRPr sz="3600"/>
          </a:p>
        </p:txBody>
      </p:sp>
      <p:pic>
        <p:nvPicPr>
          <p:cNvPr id="126" name="Google Shape;126;p28"/>
          <p:cNvPicPr preferRelativeResize="0"/>
          <p:nvPr/>
        </p:nvPicPr>
        <p:blipFill rotWithShape="1">
          <a:blip r:embed="rId3">
            <a:alphaModFix/>
          </a:blip>
          <a:srcRect b="0" l="22605" r="22605" t="0"/>
          <a:stretch/>
        </p:blipFill>
        <p:spPr>
          <a:xfrm>
            <a:off x="4705150" y="361926"/>
            <a:ext cx="2035798" cy="1955425"/>
          </a:xfrm>
          <a:prstGeom prst="rect">
            <a:avLst/>
          </a:prstGeom>
          <a:noFill/>
          <a:ln>
            <a:noFill/>
          </a:ln>
        </p:spPr>
      </p:pic>
      <p:sp>
        <p:nvSpPr>
          <p:cNvPr id="127" name="Google Shape;127;p28"/>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is fetched from </a:t>
            </a:r>
            <a:r>
              <a:rPr lang="en"/>
              <a:t>publicly</a:t>
            </a:r>
            <a:r>
              <a:rPr lang="en"/>
              <a:t> available </a:t>
            </a:r>
            <a:r>
              <a:rPr b="1" lang="en"/>
              <a:t>NASA’s API</a:t>
            </a:r>
            <a:endParaRPr b="1"/>
          </a:p>
          <a:p>
            <a:pPr indent="-342900" lvl="0" marL="457200" rtl="0" algn="l">
              <a:spcBef>
                <a:spcPts val="1600"/>
              </a:spcBef>
              <a:spcAft>
                <a:spcPts val="0"/>
              </a:spcAft>
              <a:buSzPts val="1800"/>
              <a:buAutoNum type="arabicPeriod"/>
            </a:pPr>
            <a:r>
              <a:rPr lang="en"/>
              <a:t>Dataset is based on </a:t>
            </a:r>
            <a:r>
              <a:rPr b="1" lang="en"/>
              <a:t>Kepler Space</a:t>
            </a:r>
            <a:r>
              <a:rPr b="1" lang="en"/>
              <a:t> </a:t>
            </a:r>
            <a:r>
              <a:rPr b="1" lang="en"/>
              <a:t>Mission</a:t>
            </a:r>
            <a:r>
              <a:rPr lang="en"/>
              <a:t> starlight intensity time series data.</a:t>
            </a:r>
            <a:endParaRPr/>
          </a:p>
          <a:p>
            <a:pPr indent="-342900" lvl="0" marL="457200" rtl="0" algn="l">
              <a:spcBef>
                <a:spcPts val="0"/>
              </a:spcBef>
              <a:spcAft>
                <a:spcPts val="0"/>
              </a:spcAft>
              <a:buSzPts val="1800"/>
              <a:buAutoNum type="arabicPeriod"/>
            </a:pPr>
            <a:r>
              <a:rPr lang="en"/>
              <a:t>It contains data of 5087 potential exoplanet systems it has taken observations on.</a:t>
            </a:r>
            <a:endParaRPr/>
          </a:p>
        </p:txBody>
      </p:sp>
      <p:pic>
        <p:nvPicPr>
          <p:cNvPr id="128" name="Google Shape;128;p28"/>
          <p:cNvPicPr preferRelativeResize="0"/>
          <p:nvPr/>
        </p:nvPicPr>
        <p:blipFill rotWithShape="1">
          <a:blip r:embed="rId4">
            <a:alphaModFix/>
          </a:blip>
          <a:srcRect b="0" l="18383" r="18377" t="0"/>
          <a:stretch/>
        </p:blipFill>
        <p:spPr>
          <a:xfrm>
            <a:off x="6796425" y="361926"/>
            <a:ext cx="2035799" cy="1955425"/>
          </a:xfrm>
          <a:prstGeom prst="rect">
            <a:avLst/>
          </a:prstGeom>
          <a:noFill/>
          <a:ln>
            <a:noFill/>
          </a:ln>
        </p:spPr>
      </p:pic>
      <p:pic>
        <p:nvPicPr>
          <p:cNvPr id="129" name="Google Shape;129;p28"/>
          <p:cNvPicPr preferRelativeResize="0"/>
          <p:nvPr/>
        </p:nvPicPr>
        <p:blipFill rotWithShape="1">
          <a:blip r:embed="rId5">
            <a:alphaModFix/>
          </a:blip>
          <a:srcRect b="0" l="2042" r="2042" t="0"/>
          <a:stretch/>
        </p:blipFill>
        <p:spPr>
          <a:xfrm>
            <a:off x="4705200" y="2366436"/>
            <a:ext cx="4127099" cy="24203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Important Preprocessing Tasks</a:t>
            </a:r>
            <a:endParaRPr sz="3600"/>
          </a:p>
        </p:txBody>
      </p:sp>
      <p:sp>
        <p:nvSpPr>
          <p:cNvPr id="135" name="Google Shape;135;p29"/>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111111"/>
              </a:buClr>
              <a:buSzPts val="1800"/>
              <a:buChar char="●"/>
            </a:pPr>
            <a:r>
              <a:rPr b="1" lang="en">
                <a:solidFill>
                  <a:srgbClr val="111111"/>
                </a:solidFill>
                <a:highlight>
                  <a:srgbClr val="FFFFFF"/>
                </a:highlight>
              </a:rPr>
              <a:t>Label Encoding</a:t>
            </a:r>
            <a:r>
              <a:rPr lang="en">
                <a:solidFill>
                  <a:srgbClr val="111111"/>
                </a:solidFill>
                <a:highlight>
                  <a:srgbClr val="FFFFFF"/>
                </a:highlight>
              </a:rPr>
              <a:t> of target variable to convert it into binary values.</a:t>
            </a:r>
            <a:endParaRPr b="1">
              <a:solidFill>
                <a:srgbClr val="111111"/>
              </a:solidFill>
              <a:highlight>
                <a:srgbClr val="FFFFFF"/>
              </a:highlight>
            </a:endParaRPr>
          </a:p>
          <a:p>
            <a:pPr indent="-342900" lvl="0" marL="457200" rtl="0" algn="l">
              <a:lnSpc>
                <a:spcPct val="100000"/>
              </a:lnSpc>
              <a:spcBef>
                <a:spcPts val="0"/>
              </a:spcBef>
              <a:spcAft>
                <a:spcPts val="0"/>
              </a:spcAft>
              <a:buClr>
                <a:srgbClr val="111111"/>
              </a:buClr>
              <a:buSzPts val="1800"/>
              <a:buChar char="●"/>
            </a:pPr>
            <a:r>
              <a:rPr b="1" lang="en">
                <a:solidFill>
                  <a:srgbClr val="111111"/>
                </a:solidFill>
                <a:highlight>
                  <a:srgbClr val="FFFFFF"/>
                </a:highlight>
              </a:rPr>
              <a:t>PCA (Principal Component Analysis)</a:t>
            </a:r>
            <a:r>
              <a:rPr lang="en">
                <a:solidFill>
                  <a:srgbClr val="111111"/>
                </a:solidFill>
                <a:highlight>
                  <a:srgbClr val="FFFFFF"/>
                </a:highlight>
              </a:rPr>
              <a:t> to reduce the ‘curse of </a:t>
            </a:r>
            <a:r>
              <a:rPr lang="en">
                <a:solidFill>
                  <a:srgbClr val="111111"/>
                </a:solidFill>
                <a:highlight>
                  <a:srgbClr val="FFFFFF"/>
                </a:highlight>
              </a:rPr>
              <a:t>dimensionality</a:t>
            </a:r>
            <a:r>
              <a:rPr lang="en">
                <a:solidFill>
                  <a:srgbClr val="111111"/>
                </a:solidFill>
                <a:highlight>
                  <a:srgbClr val="FFFFFF"/>
                </a:highlight>
              </a:rPr>
              <a:t>’ in such dataset with a large number of features.</a:t>
            </a:r>
            <a:endParaRPr>
              <a:solidFill>
                <a:srgbClr val="111111"/>
              </a:solidFill>
              <a:highlight>
                <a:srgbClr val="FFFFFF"/>
              </a:highlight>
            </a:endParaRPr>
          </a:p>
          <a:p>
            <a:pPr indent="-342900" lvl="0" marL="457200" rtl="0" algn="l">
              <a:lnSpc>
                <a:spcPct val="100000"/>
              </a:lnSpc>
              <a:spcBef>
                <a:spcPts val="0"/>
              </a:spcBef>
              <a:spcAft>
                <a:spcPts val="0"/>
              </a:spcAft>
              <a:buClr>
                <a:srgbClr val="111111"/>
              </a:buClr>
              <a:buSzPts val="1800"/>
              <a:buChar char="●"/>
            </a:pPr>
            <a:r>
              <a:rPr b="1" lang="en">
                <a:solidFill>
                  <a:srgbClr val="111111"/>
                </a:solidFill>
                <a:highlight>
                  <a:srgbClr val="FFFFFF"/>
                </a:highlight>
              </a:rPr>
              <a:t>Data Normalization</a:t>
            </a:r>
            <a:r>
              <a:rPr lang="en">
                <a:solidFill>
                  <a:srgbClr val="111111"/>
                </a:solidFill>
                <a:highlight>
                  <a:srgbClr val="FFFFFF"/>
                </a:highlight>
              </a:rPr>
              <a:t> to change the values of </a:t>
            </a:r>
            <a:r>
              <a:rPr lang="en">
                <a:solidFill>
                  <a:srgbClr val="111111"/>
                </a:solidFill>
                <a:highlight>
                  <a:srgbClr val="FFFFFF"/>
                </a:highlight>
              </a:rPr>
              <a:t>numerical</a:t>
            </a:r>
            <a:r>
              <a:rPr lang="en">
                <a:solidFill>
                  <a:srgbClr val="111111"/>
                </a:solidFill>
                <a:highlight>
                  <a:srgbClr val="FFFFFF"/>
                </a:highlight>
              </a:rPr>
              <a:t> columns to a </a:t>
            </a:r>
            <a:r>
              <a:rPr lang="en">
                <a:solidFill>
                  <a:srgbClr val="111111"/>
                </a:solidFill>
                <a:highlight>
                  <a:srgbClr val="FFFFFF"/>
                </a:highlight>
              </a:rPr>
              <a:t>common</a:t>
            </a:r>
            <a:r>
              <a:rPr lang="en">
                <a:solidFill>
                  <a:srgbClr val="111111"/>
                </a:solidFill>
                <a:highlight>
                  <a:srgbClr val="FFFFFF"/>
                </a:highlight>
              </a:rPr>
              <a:t> scale, without distorting differences in range of values.</a:t>
            </a:r>
            <a:endParaRPr>
              <a:solidFill>
                <a:srgbClr val="111111"/>
              </a:solidFill>
              <a:highlight>
                <a:srgbClr val="FFFFFF"/>
              </a:highlight>
            </a:endParaRPr>
          </a:p>
          <a:p>
            <a:pPr indent="-342900" lvl="0" marL="457200" rtl="0" algn="l">
              <a:lnSpc>
                <a:spcPct val="100000"/>
              </a:lnSpc>
              <a:spcBef>
                <a:spcPts val="0"/>
              </a:spcBef>
              <a:spcAft>
                <a:spcPts val="0"/>
              </a:spcAft>
              <a:buClr>
                <a:srgbClr val="111111"/>
              </a:buClr>
              <a:buSzPts val="1800"/>
              <a:buChar char="●"/>
            </a:pPr>
            <a:r>
              <a:rPr b="1" lang="en">
                <a:solidFill>
                  <a:srgbClr val="111111"/>
                </a:solidFill>
                <a:highlight>
                  <a:srgbClr val="FFFFFF"/>
                </a:highlight>
              </a:rPr>
              <a:t>Laplace-</a:t>
            </a:r>
            <a:r>
              <a:rPr b="1" lang="en">
                <a:solidFill>
                  <a:srgbClr val="111111"/>
                </a:solidFill>
                <a:highlight>
                  <a:srgbClr val="FFFFFF"/>
                </a:highlight>
              </a:rPr>
              <a:t>Gaussian</a:t>
            </a:r>
            <a:r>
              <a:rPr b="1" lang="en">
                <a:solidFill>
                  <a:srgbClr val="111111"/>
                </a:solidFill>
                <a:highlight>
                  <a:srgbClr val="FFFFFF"/>
                </a:highlight>
              </a:rPr>
              <a:t> Filter</a:t>
            </a:r>
            <a:r>
              <a:rPr lang="en">
                <a:solidFill>
                  <a:srgbClr val="111111"/>
                </a:solidFill>
                <a:highlight>
                  <a:srgbClr val="FFFFFF"/>
                </a:highlight>
              </a:rPr>
              <a:t> because averages of samples of observations of random variables independently drawn from the same distribution converge in distribution to the normal.</a:t>
            </a:r>
            <a:endParaRPr>
              <a:solidFill>
                <a:srgbClr val="111111"/>
              </a:solidFill>
              <a:highlight>
                <a:srgbClr val="FFFFFF"/>
              </a:highlight>
            </a:endParaRPr>
          </a:p>
          <a:p>
            <a:pPr indent="-342900" lvl="0" marL="457200" rtl="0" algn="l">
              <a:lnSpc>
                <a:spcPct val="100000"/>
              </a:lnSpc>
              <a:spcBef>
                <a:spcPts val="0"/>
              </a:spcBef>
              <a:spcAft>
                <a:spcPts val="0"/>
              </a:spcAft>
              <a:buClr>
                <a:srgbClr val="111111"/>
              </a:buClr>
              <a:buSzPts val="1800"/>
              <a:buChar char="●"/>
            </a:pPr>
            <a:r>
              <a:rPr b="1" lang="en">
                <a:solidFill>
                  <a:srgbClr val="111111"/>
                </a:solidFill>
                <a:highlight>
                  <a:srgbClr val="FFFFFF"/>
                </a:highlight>
              </a:rPr>
              <a:t>SMOTE Resampling Method</a:t>
            </a:r>
            <a:r>
              <a:rPr lang="en">
                <a:solidFill>
                  <a:srgbClr val="111111"/>
                </a:solidFill>
                <a:highlight>
                  <a:srgbClr val="FFFFFF"/>
                </a:highlight>
              </a:rPr>
              <a:t> to create synthetic samples of minority class equal to majority class.</a:t>
            </a:r>
            <a:endParaRPr>
              <a:solidFill>
                <a:srgbClr val="111111"/>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800"/>
              <a:t>Machine Learning Models</a:t>
            </a:r>
            <a:r>
              <a:rPr lang="en" sz="3800"/>
              <a:t> used so far in this project</a:t>
            </a:r>
            <a:endParaRPr sz="3800"/>
          </a:p>
          <a:p>
            <a:pPr indent="-330200" lvl="0" marL="457200" rtl="0" algn="l">
              <a:spcBef>
                <a:spcPts val="1000"/>
              </a:spcBef>
              <a:spcAft>
                <a:spcPts val="0"/>
              </a:spcAft>
              <a:buSzPts val="1600"/>
              <a:buChar char="●"/>
            </a:pPr>
            <a:r>
              <a:rPr lang="en" sz="1600"/>
              <a:t>Support Vector Machine</a:t>
            </a:r>
            <a:endParaRPr sz="1600"/>
          </a:p>
          <a:p>
            <a:pPr indent="-330200" lvl="0" marL="457200" rtl="0" algn="l">
              <a:spcBef>
                <a:spcPts val="0"/>
              </a:spcBef>
              <a:spcAft>
                <a:spcPts val="0"/>
              </a:spcAft>
              <a:buSzPts val="1600"/>
              <a:buChar char="●"/>
            </a:pPr>
            <a:r>
              <a:rPr lang="en" sz="1600"/>
              <a:t>Random Forest Classifier</a:t>
            </a:r>
            <a:endParaRPr sz="1600"/>
          </a:p>
          <a:p>
            <a:pPr indent="-330200" lvl="0" marL="457200" rtl="0" algn="l">
              <a:spcBef>
                <a:spcPts val="0"/>
              </a:spcBef>
              <a:spcAft>
                <a:spcPts val="0"/>
              </a:spcAft>
              <a:buSzPts val="1600"/>
              <a:buChar char="●"/>
            </a:pPr>
            <a:r>
              <a:rPr lang="en" sz="1600"/>
              <a:t>K Nearest Neighbours</a:t>
            </a:r>
            <a:endParaRPr sz="1600"/>
          </a:p>
          <a:p>
            <a:pPr indent="-330200" lvl="0" marL="457200" rtl="0" algn="l">
              <a:spcBef>
                <a:spcPts val="0"/>
              </a:spcBef>
              <a:spcAft>
                <a:spcPts val="0"/>
              </a:spcAft>
              <a:buSzPts val="1600"/>
              <a:buChar char="●"/>
            </a:pPr>
            <a:r>
              <a:rPr lang="en" sz="1600"/>
              <a:t>Logistic Regression</a:t>
            </a:r>
            <a:endParaRPr sz="1600"/>
          </a:p>
          <a:p>
            <a:pPr indent="-330200" lvl="0" marL="457200" rtl="0" algn="l">
              <a:spcBef>
                <a:spcPts val="0"/>
              </a:spcBef>
              <a:spcAft>
                <a:spcPts val="0"/>
              </a:spcAft>
              <a:buSzPts val="1600"/>
              <a:buChar char="●"/>
            </a:pPr>
            <a:r>
              <a:rPr lang="en" sz="1600"/>
              <a:t>Decision Tree Algorithm</a:t>
            </a:r>
            <a:endParaRPr sz="1600"/>
          </a:p>
          <a:p>
            <a:pPr indent="-330200" lvl="0" marL="457200" rtl="0" algn="l">
              <a:spcBef>
                <a:spcPts val="0"/>
              </a:spcBef>
              <a:spcAft>
                <a:spcPts val="0"/>
              </a:spcAft>
              <a:buSzPts val="1600"/>
              <a:buChar char="●"/>
            </a:pPr>
            <a:r>
              <a:rPr lang="en" sz="1600"/>
              <a:t>Bernoulli Naive Bayes</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Support Vector Machines</a:t>
            </a:r>
            <a:endParaRPr sz="3600"/>
          </a:p>
        </p:txBody>
      </p:sp>
      <p:pic>
        <p:nvPicPr>
          <p:cNvPr id="146" name="Google Shape;146;p31"/>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47" name="Google Shape;147;p31"/>
          <p:cNvPicPr preferRelativeResize="0"/>
          <p:nvPr/>
        </p:nvPicPr>
        <p:blipFill>
          <a:blip r:embed="rId4">
            <a:alphaModFix/>
          </a:blip>
          <a:stretch>
            <a:fillRect/>
          </a:stretch>
        </p:blipFill>
        <p:spPr>
          <a:xfrm>
            <a:off x="4669875" y="1152525"/>
            <a:ext cx="4162425" cy="2838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Random Forest Classifier</a:t>
            </a:r>
            <a:endParaRPr sz="3600"/>
          </a:p>
        </p:txBody>
      </p:sp>
      <p:pic>
        <p:nvPicPr>
          <p:cNvPr id="153" name="Google Shape;153;p32"/>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54" name="Google Shape;154;p32"/>
          <p:cNvPicPr preferRelativeResize="0"/>
          <p:nvPr/>
        </p:nvPicPr>
        <p:blipFill>
          <a:blip r:embed="rId4">
            <a:alphaModFix/>
          </a:blip>
          <a:stretch>
            <a:fillRect/>
          </a:stretch>
        </p:blipFill>
        <p:spPr>
          <a:xfrm>
            <a:off x="4669875" y="1152525"/>
            <a:ext cx="4162425" cy="283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K Nearest Neighbours</a:t>
            </a:r>
            <a:endParaRPr sz="3600"/>
          </a:p>
        </p:txBody>
      </p:sp>
      <p:pic>
        <p:nvPicPr>
          <p:cNvPr id="160" name="Google Shape;160;p33"/>
          <p:cNvPicPr preferRelativeResize="0"/>
          <p:nvPr/>
        </p:nvPicPr>
        <p:blipFill>
          <a:blip r:embed="rId3">
            <a:alphaModFix/>
          </a:blip>
          <a:stretch>
            <a:fillRect/>
          </a:stretch>
        </p:blipFill>
        <p:spPr>
          <a:xfrm>
            <a:off x="311700" y="1666875"/>
            <a:ext cx="4124325" cy="1809750"/>
          </a:xfrm>
          <a:prstGeom prst="rect">
            <a:avLst/>
          </a:prstGeom>
          <a:noFill/>
          <a:ln>
            <a:noFill/>
          </a:ln>
        </p:spPr>
      </p:pic>
      <p:pic>
        <p:nvPicPr>
          <p:cNvPr id="161" name="Google Shape;161;p33"/>
          <p:cNvPicPr preferRelativeResize="0"/>
          <p:nvPr/>
        </p:nvPicPr>
        <p:blipFill>
          <a:blip r:embed="rId4">
            <a:alphaModFix/>
          </a:blip>
          <a:stretch>
            <a:fillRect/>
          </a:stretch>
        </p:blipFill>
        <p:spPr>
          <a:xfrm>
            <a:off x="4669875" y="1152525"/>
            <a:ext cx="4162425" cy="283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